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60" r:id="rId3"/>
    <p:sldId id="303" r:id="rId4"/>
    <p:sldId id="272" r:id="rId5"/>
    <p:sldId id="271" r:id="rId6"/>
    <p:sldId id="273" r:id="rId7"/>
    <p:sldId id="30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4" r:id="rId17"/>
    <p:sldId id="270" r:id="rId18"/>
    <p:sldId id="276" r:id="rId19"/>
    <p:sldId id="277" r:id="rId20"/>
    <p:sldId id="274" r:id="rId21"/>
    <p:sldId id="278" r:id="rId22"/>
    <p:sldId id="287" r:id="rId23"/>
    <p:sldId id="280" r:id="rId24"/>
    <p:sldId id="285" r:id="rId25"/>
    <p:sldId id="286" r:id="rId26"/>
    <p:sldId id="279" r:id="rId27"/>
    <p:sldId id="288" r:id="rId28"/>
    <p:sldId id="281" r:id="rId29"/>
    <p:sldId id="290" r:id="rId30"/>
    <p:sldId id="291" r:id="rId31"/>
    <p:sldId id="292" r:id="rId32"/>
    <p:sldId id="293" r:id="rId33"/>
    <p:sldId id="294" r:id="rId34"/>
    <p:sldId id="296" r:id="rId35"/>
    <p:sldId id="295" r:id="rId36"/>
    <p:sldId id="289" r:id="rId37"/>
    <p:sldId id="282" r:id="rId38"/>
    <p:sldId id="297" r:id="rId39"/>
    <p:sldId id="298" r:id="rId40"/>
    <p:sldId id="299" r:id="rId41"/>
    <p:sldId id="300" r:id="rId42"/>
    <p:sldId id="301" r:id="rId43"/>
    <p:sldId id="302" r:id="rId4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75"/>
    <p:restoredTop sz="96327"/>
  </p:normalViewPr>
  <p:slideViewPr>
    <p:cSldViewPr snapToObjects="1" showGuides="1">
      <p:cViewPr varScale="1">
        <p:scale>
          <a:sx n="128" d="100"/>
          <a:sy n="128" d="100"/>
        </p:scale>
        <p:origin x="85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0F681-0F92-493A-953E-2F004225CC47}" type="datetimeFigureOut">
              <a:rPr kumimoji="1" lang="ja-JP" altLang="en-US" smtClean="0"/>
              <a:t>2024/9/11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B25B2-9247-4766-A9D2-CB4636FA3A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12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600908"/>
            <a:ext cx="8280400" cy="5416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10000"/>
              </a:lnSpc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8" name="四角形: 角を丸くする 6">
            <a:extLst>
              <a:ext uri="{FF2B5EF4-FFF2-40B4-BE49-F238E27FC236}">
                <a16:creationId xmlns:a16="http://schemas.microsoft.com/office/drawing/2014/main" id="{0B50CA0E-1D7B-80F3-1131-C71D87E287E4}"/>
              </a:ext>
            </a:extLst>
          </p:cNvPr>
          <p:cNvSpPr/>
          <p:nvPr userDrawn="1"/>
        </p:nvSpPr>
        <p:spPr>
          <a:xfrm>
            <a:off x="200472" y="3401281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20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CEF8C7-CCB2-418F-A939-88C193A27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13440" y="6427047"/>
            <a:ext cx="819025" cy="318872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algn="ctr"/>
            <a:fld id="{7FC6D9AC-3D34-4973-9A6D-E571B4BAA1F9}" type="slidenum">
              <a:rPr kumimoji="1" lang="ja-JP" altLang="en-US" smtClean="0"/>
              <a:pPr algn="ctr"/>
              <a:t>‹#›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B0669B-E646-42C5-866E-FC36508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78" y="295036"/>
            <a:ext cx="9361040" cy="492443"/>
          </a:xfrm>
          <a:prstGeom prst="rect">
            <a:avLst/>
          </a:prstGeom>
        </p:spPr>
        <p:txBody>
          <a:bodyPr/>
          <a:lstStyle>
            <a:lvl1pPr algn="ctr">
              <a:defRPr sz="3200"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四角形: 角を丸くする 6">
            <a:extLst>
              <a:ext uri="{FF2B5EF4-FFF2-40B4-BE49-F238E27FC236}">
                <a16:creationId xmlns:a16="http://schemas.microsoft.com/office/drawing/2014/main" id="{34FA3CDA-0CE4-D108-A41C-952260C59EEF}"/>
              </a:ext>
            </a:extLst>
          </p:cNvPr>
          <p:cNvSpPr/>
          <p:nvPr userDrawn="1"/>
        </p:nvSpPr>
        <p:spPr>
          <a:xfrm>
            <a:off x="200470" y="836712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CD2B5C-477E-88DC-6AC7-7281A25C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8" y="973807"/>
            <a:ext cx="9377504" cy="577211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45835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05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414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512" userDrawn="1">
          <p15:clr>
            <a:srgbClr val="F26B43"/>
          </p15:clr>
        </p15:guide>
        <p15:guide id="6" pos="5728" userDrawn="1">
          <p15:clr>
            <a:srgbClr val="F26B43"/>
          </p15:clr>
        </p15:guide>
        <p15:guide id="8" pos="3301" userDrawn="1">
          <p15:clr>
            <a:srgbClr val="F26B43"/>
          </p15:clr>
        </p15:guide>
        <p15:guide id="9" pos="2939" userDrawn="1">
          <p15:clr>
            <a:srgbClr val="F26B43"/>
          </p15:clr>
        </p15:guide>
        <p15:guide id="10" pos="2145" userDrawn="1">
          <p15:clr>
            <a:srgbClr val="F26B43"/>
          </p15:clr>
        </p15:guide>
        <p15:guide id="11" pos="4095" userDrawn="1">
          <p15:clr>
            <a:srgbClr val="F26B43"/>
          </p15:clr>
        </p15:guide>
        <p15:guide id="12" orient="horz" pos="1185" userDrawn="1">
          <p15:clr>
            <a:srgbClr val="F26B43"/>
          </p15:clr>
        </p15:guide>
        <p15:guide id="13" orient="horz" pos="31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cond-mat.de/events/correl21/manuscripts/correl21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utoronto.ca/~jht/pub/theses/Will2011.pdf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字幕 7">
            <a:extLst>
              <a:ext uri="{FF2B5EF4-FFF2-40B4-BE49-F238E27FC236}">
                <a16:creationId xmlns:a16="http://schemas.microsoft.com/office/drawing/2014/main" id="{D70EA8F4-F16C-C66B-C382-19C8BE26A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</p:spPr>
        <p:txBody>
          <a:bodyPr/>
          <a:lstStyle/>
          <a:p>
            <a:r>
              <a:rPr lang="en-US" altLang="ja-JP" dirty="0"/>
              <a:t>Sophia University    </a:t>
            </a:r>
            <a:r>
              <a:rPr lang="en-US" altLang="ja-JP" dirty="0" err="1"/>
              <a:t>Ryui</a:t>
            </a:r>
            <a:r>
              <a:rPr lang="en-US" altLang="ja-JP" dirty="0"/>
              <a:t> Kaneko </a:t>
            </a:r>
            <a:r>
              <a:rPr lang="ja-JP" altLang="en-US"/>
              <a:t>（金子隆威）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619946AC-0F32-6C33-0773-904092357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20240913</a:t>
            </a:r>
            <a:br>
              <a:rPr lang="en-US" altLang="ja-JP" dirty="0"/>
            </a:br>
            <a:r>
              <a:rPr lang="en-US" altLang="ja-JP" dirty="0"/>
              <a:t>Condensed matter physics:</a:t>
            </a:r>
            <a:br>
              <a:rPr lang="en-US" altLang="ja-JP" dirty="0"/>
            </a:br>
            <a:r>
              <a:rPr lang="en-US" altLang="ja-JP" dirty="0"/>
              <a:t>from magnetism</a:t>
            </a:r>
            <a:br>
              <a:rPr lang="en-US" altLang="ja-JP" dirty="0"/>
            </a:br>
            <a:r>
              <a:rPr lang="en-US" altLang="ja-JP" dirty="0"/>
              <a:t>to quantum spin liquid I</a:t>
            </a:r>
            <a:endParaRPr lang="ja-JP" altLang="en-US"/>
          </a:p>
        </p:txBody>
      </p:sp>
      <p:sp>
        <p:nvSpPr>
          <p:cNvPr id="2" name="字幕 7">
            <a:extLst>
              <a:ext uri="{FF2B5EF4-FFF2-40B4-BE49-F238E27FC236}">
                <a16:creationId xmlns:a16="http://schemas.microsoft.com/office/drawing/2014/main" id="{4BAE8977-EEDB-1574-CB78-66C10AC0A989}"/>
              </a:ext>
            </a:extLst>
          </p:cNvPr>
          <p:cNvSpPr txBox="1">
            <a:spLocks/>
          </p:cNvSpPr>
          <p:nvPr/>
        </p:nvSpPr>
        <p:spPr>
          <a:xfrm>
            <a:off x="807419" y="4675440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95226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Remove coordinate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0C9BBA65-ACBB-C9D5-F02D-51039F640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 descr="テキスト, ホワイトボード&#10;&#10;自動的に生成された説明">
            <a:extLst>
              <a:ext uri="{FF2B5EF4-FFF2-40B4-BE49-F238E27FC236}">
                <a16:creationId xmlns:a16="http://schemas.microsoft.com/office/drawing/2014/main" id="{CEAE7AEC-0A94-0B70-E4F5-45C0635E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45" y="973138"/>
            <a:ext cx="759077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Permutation </a:t>
            </a:r>
            <a:r>
              <a:rPr kumimoji="1" lang="en-US" altLang="ja-JP" dirty="0">
                <a:sym typeface="Wingdings" pitchFamily="2" charset="2"/>
              </a:rPr>
              <a:t> Commutator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87AE2297-55CF-5C60-22E0-89B50D68A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E9104B8E-A3D6-EF23-FED9-BA6E9FAA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20" y="1129072"/>
            <a:ext cx="7772400" cy="55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12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15B5A6FC-E178-ECC9-937B-668824409A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C</a:t>
                </a:r>
                <a:r>
                  <a:rPr kumimoji="1" lang="en-US" altLang="ja-JP" dirty="0"/>
                  <a:t>onstruct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kumimoji="1" lang="en-US" altLang="ja-JP" dirty="0"/>
                  <a:t> from </a:t>
                </a:r>
                <a:r>
                  <a:rPr kumimoji="1" lang="en-US" altLang="ja-JP" i="1" dirty="0"/>
                  <a:t>H</a:t>
                </a:r>
                <a:endParaRPr kumimoji="1" lang="ja-JP" altLang="en-US" i="1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15B5A6FC-E178-ECC9-937B-668824409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5385" b="-5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D68B9D7-9229-8C29-51E1-ADA24A03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09F3F1BF-8727-C9A3-79E8-0972B21C3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944724"/>
            <a:ext cx="9377363" cy="525034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560D94-940B-78A0-1F4C-135E0C693DE7}"/>
              </a:ext>
            </a:extLst>
          </p:cNvPr>
          <p:cNvSpPr txBox="1"/>
          <p:nvPr/>
        </p:nvSpPr>
        <p:spPr>
          <a:xfrm>
            <a:off x="3792480" y="5927948"/>
            <a:ext cx="2337499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rgbClr val="FF0000"/>
                </a:solidFill>
              </a:rPr>
              <a:t>But how?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Preparation: Introduce field operator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DF94C86-515D-3B22-600C-9B21D5137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9CBB8F1D-8840-D290-4A38-F07B5CAD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45" y="973138"/>
            <a:ext cx="759077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6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Second quantized Hamiltonian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7186115-C201-0428-041B-1193510F4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3EC27118-0EE8-CD72-8A4F-0E0FAC03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795705"/>
            <a:ext cx="9377363" cy="41270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C9DE3F-0F2E-05EF-A43B-B4C340CDD901}"/>
              </a:ext>
            </a:extLst>
          </p:cNvPr>
          <p:cNvSpPr txBox="1"/>
          <p:nvPr/>
        </p:nvSpPr>
        <p:spPr>
          <a:xfrm>
            <a:off x="1712640" y="4473116"/>
            <a:ext cx="5436604" cy="1152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53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Check by taking an example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62077F8-7840-83E0-8DB2-A5C17790F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FD190999-2F00-E7E8-B406-46658890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12" y="973138"/>
            <a:ext cx="6757639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6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Second quantize 2-body interaction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A6FAAA-6B29-0D1C-2AEB-BEF608FEC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4E9B4D71-201F-B7F3-407D-7BC81563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423296"/>
            <a:ext cx="9377363" cy="487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13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Hamiltonian in crystals</a:t>
            </a:r>
            <a:endParaRPr kumimoji="1" lang="ja-JP" altLang="en-US"/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E5B7978F-483F-068B-8417-D6715B64F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670" y="898313"/>
            <a:ext cx="5940659" cy="5987071"/>
          </a:xfrm>
        </p:spPr>
      </p:pic>
    </p:spTree>
    <p:extLst>
      <p:ext uri="{BB962C8B-B14F-4D97-AF65-F5344CB8AC3E}">
        <p14:creationId xmlns:p14="http://schemas.microsoft.com/office/powerpoint/2010/main" val="3070262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C6C983A-5F84-6D6D-65B5-475B353D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Further simplification </a:t>
            </a:r>
            <a:r>
              <a:rPr lang="en-US" altLang="ja-JP" dirty="0">
                <a:sym typeface="Wingdings" pitchFamily="2" charset="2"/>
              </a:rPr>
              <a:t> Hubbard model</a:t>
            </a:r>
            <a:endParaRPr kumimoji="1" lang="ja-JP" altLang="en-US"/>
          </a:p>
        </p:txBody>
      </p:sp>
      <p:pic>
        <p:nvPicPr>
          <p:cNvPr id="6" name="図 5" descr="テキスト, 手紙&#10;&#10;自動的に生成された説明">
            <a:extLst>
              <a:ext uri="{FF2B5EF4-FFF2-40B4-BE49-F238E27FC236}">
                <a16:creationId xmlns:a16="http://schemas.microsoft.com/office/drawing/2014/main" id="{5E995F50-3463-25F7-40B0-3995C49C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537012"/>
            <a:ext cx="9908859" cy="3148127"/>
          </a:xfrm>
          <a:prstGeom prst="rect">
            <a:avLst/>
          </a:prstGeom>
        </p:spPr>
      </p:pic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609E167-66BE-5C69-9073-3F7E874B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To further simplify th</a:t>
            </a:r>
            <a:r>
              <a:rPr lang="en-US" altLang="ja-JP" dirty="0"/>
              <a:t>e model, consider</a:t>
            </a:r>
          </a:p>
          <a:p>
            <a:pPr lvl="1"/>
            <a:r>
              <a:rPr lang="en-US" altLang="ja-JP" dirty="0"/>
              <a:t>N</a:t>
            </a:r>
            <a:r>
              <a:rPr kumimoji="1" lang="en-US" altLang="ja-JP" dirty="0"/>
              <a:t>earest neighbor </a:t>
            </a:r>
            <a:r>
              <a:rPr lang="en-US" altLang="ja-JP" dirty="0" err="1"/>
              <a:t>i</a:t>
            </a:r>
            <a:r>
              <a:rPr kumimoji="1" lang="en-US" altLang="ja-JP" dirty="0" err="1"/>
              <a:t>,j</a:t>
            </a:r>
            <a:r>
              <a:rPr kumimoji="1" lang="en-US" altLang="ja-JP" dirty="0"/>
              <a:t> for </a:t>
            </a:r>
            <a:r>
              <a:rPr kumimoji="1" lang="en-US" altLang="ja-JP" dirty="0" err="1"/>
              <a:t>t</a:t>
            </a:r>
            <a:r>
              <a:rPr kumimoji="1" lang="en-US" altLang="ja-JP" baseline="-25000" dirty="0" err="1"/>
              <a:t>ij</a:t>
            </a:r>
            <a:endParaRPr kumimoji="1" lang="en-US" altLang="ja-JP" baseline="-25000" dirty="0"/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	 </a:t>
            </a:r>
            <a:r>
              <a:rPr kumimoji="1" lang="en-US" altLang="ja-JP" dirty="0" err="1"/>
              <a:t>t</a:t>
            </a:r>
            <a:r>
              <a:rPr kumimoji="1" lang="en-US" altLang="ja-JP" baseline="-25000" dirty="0" err="1"/>
              <a:t>ij</a:t>
            </a:r>
            <a:r>
              <a:rPr kumimoji="1" lang="en-US" altLang="ja-JP" dirty="0"/>
              <a:t>=:t for |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-j|=1</a:t>
            </a:r>
            <a:endParaRPr lang="en-US" altLang="ja-JP" dirty="0">
              <a:sym typeface="Wingdings" pitchFamily="2" charset="2"/>
            </a:endParaRPr>
          </a:p>
          <a:p>
            <a:pPr lvl="1"/>
            <a:r>
              <a:rPr kumimoji="1" lang="en-US" altLang="ja-JP" dirty="0"/>
              <a:t>Onsite </a:t>
            </a:r>
            <a:r>
              <a:rPr lang="en-US" altLang="ja-JP" dirty="0" err="1"/>
              <a:t>i</a:t>
            </a:r>
            <a:r>
              <a:rPr kumimoji="1" lang="en-US" altLang="ja-JP" dirty="0" err="1"/>
              <a:t>,j,k,l</a:t>
            </a:r>
            <a:r>
              <a:rPr kumimoji="1" lang="en-US" altLang="ja-JP" dirty="0"/>
              <a:t> for </a:t>
            </a:r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ijkl</a:t>
            </a:r>
            <a:endParaRPr kumimoji="1" lang="en-US" altLang="ja-JP" baseline="-25000" dirty="0"/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	 </a:t>
            </a:r>
            <a:r>
              <a:rPr lang="en-US" altLang="ja-JP" dirty="0" err="1">
                <a:sym typeface="Wingdings" pitchFamily="2" charset="2"/>
              </a:rPr>
              <a:t>V</a:t>
            </a:r>
            <a:r>
              <a:rPr lang="en-US" altLang="ja-JP" baseline="-25000" dirty="0" err="1">
                <a:sym typeface="Wingdings" pitchFamily="2" charset="2"/>
              </a:rPr>
              <a:t>iiii</a:t>
            </a:r>
            <a:r>
              <a:rPr lang="en-US" altLang="ja-JP" dirty="0">
                <a:sym typeface="Wingdings" pitchFamily="2" charset="2"/>
              </a:rPr>
              <a:t>=:U</a:t>
            </a:r>
          </a:p>
          <a:p>
            <a:pPr marL="0" indent="0">
              <a:buNone/>
            </a:pPr>
            <a:endParaRPr lang="en-US" altLang="ja-JP" sz="800" dirty="0">
              <a:sym typeface="Wingdings" pitchFamily="2" charset="2"/>
            </a:endParaRPr>
          </a:p>
          <a:p>
            <a:r>
              <a:rPr lang="en-US" altLang="ja-JP" dirty="0">
                <a:sym typeface="Wingdings" pitchFamily="2" charset="2"/>
              </a:rPr>
              <a:t>We finally obtain the Hubbard model</a:t>
            </a:r>
            <a:endParaRPr kumimoji="1" lang="en-US" altLang="ja-JP" dirty="0">
              <a:sym typeface="Wingdings" pitchFamily="2" charset="2"/>
            </a:endParaRPr>
          </a:p>
          <a:p>
            <a:pPr lvl="1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D77427-3F4D-504E-7403-4283E3872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18</a:t>
            </a:fld>
            <a:endParaRPr kumimoji="1" lang="ja-JP" altLang="en-US" dirty="0"/>
          </a:p>
        </p:txBody>
      </p:sp>
      <p:pic>
        <p:nvPicPr>
          <p:cNvPr id="5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9A7D952C-C230-E286-D977-D5129FDA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68" t="75945" b="10223"/>
          <a:stretch/>
        </p:blipFill>
        <p:spPr>
          <a:xfrm>
            <a:off x="4256520" y="2063071"/>
            <a:ext cx="5479190" cy="82809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48C957-8069-8298-AAB9-93A6B6BD5C5A}"/>
              </a:ext>
            </a:extLst>
          </p:cNvPr>
          <p:cNvSpPr txBox="1"/>
          <p:nvPr/>
        </p:nvSpPr>
        <p:spPr>
          <a:xfrm>
            <a:off x="4592960" y="2708920"/>
            <a:ext cx="2556284" cy="39604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38934E-840D-2B58-DBEE-F5ECD9D29C35}"/>
              </a:ext>
            </a:extLst>
          </p:cNvPr>
          <p:cNvSpPr txBox="1"/>
          <p:nvPr/>
        </p:nvSpPr>
        <p:spPr>
          <a:xfrm>
            <a:off x="4446727" y="1988840"/>
            <a:ext cx="2522497" cy="1822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AA52DE-4E79-30A6-A02A-FAC3A9C52427}"/>
              </a:ext>
            </a:extLst>
          </p:cNvPr>
          <p:cNvSpPr txBox="1"/>
          <p:nvPr/>
        </p:nvSpPr>
        <p:spPr>
          <a:xfrm>
            <a:off x="4379633" y="2603130"/>
            <a:ext cx="576064" cy="3247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3FA23F-C832-2D96-9911-0A5D3F74CD4A}"/>
              </a:ext>
            </a:extLst>
          </p:cNvPr>
          <p:cNvCxnSpPr/>
          <p:nvPr/>
        </p:nvCxnSpPr>
        <p:spPr>
          <a:xfrm>
            <a:off x="5516021" y="2660909"/>
            <a:ext cx="5760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20B1FA6-9872-1D45-5508-9B1A639B4EAB}"/>
              </a:ext>
            </a:extLst>
          </p:cNvPr>
          <p:cNvCxnSpPr/>
          <p:nvPr/>
        </p:nvCxnSpPr>
        <p:spPr>
          <a:xfrm>
            <a:off x="7689304" y="2636912"/>
            <a:ext cx="5760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0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066087-0405-7313-2FD4-8596EE81A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12B1FB4-D870-638A-8357-73DBE591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Hubbard model</a:t>
            </a:r>
            <a:endParaRPr kumimoji="1" lang="ja-JP" altLang="en-US"/>
          </a:p>
        </p:txBody>
      </p:sp>
      <p:pic>
        <p:nvPicPr>
          <p:cNvPr id="7" name="コンテンツ プレースホルダー 6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470D5785-0D04-8C5B-89EC-B165DEFBB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093" y="2312876"/>
            <a:ext cx="7844170" cy="4545124"/>
          </a:xfrm>
        </p:spPr>
      </p:pic>
      <p:pic>
        <p:nvPicPr>
          <p:cNvPr id="5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B4A35382-654C-7AD1-8383-DC6DEAB6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5" y="895567"/>
            <a:ext cx="9377363" cy="15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condensed matter physics?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凝縮系物理、固体物理、物性物理、</a:t>
            </a:r>
            <a:r>
              <a:rPr kumimoji="1" lang="en-US" altLang="ja-JP" dirty="0"/>
              <a:t>… in Japanese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Focus on </a:t>
            </a:r>
            <a:r>
              <a:rPr kumimoji="1" lang="en-US" altLang="ja-JP" dirty="0">
                <a:solidFill>
                  <a:srgbClr val="FF0000"/>
                </a:solidFill>
              </a:rPr>
              <a:t>magnetism</a:t>
            </a:r>
            <a:r>
              <a:rPr kumimoji="1" lang="en-US" altLang="ja-JP" dirty="0"/>
              <a:t> today and tomorrow</a:t>
            </a:r>
            <a:endParaRPr kumimoji="1" lang="ja-JP" altLang="en-US"/>
          </a:p>
        </p:txBody>
      </p:sp>
      <p:pic>
        <p:nvPicPr>
          <p:cNvPr id="6" name="図 5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03B3A50C-5425-C279-DA3F-9E5EDFF4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68" y="2034207"/>
            <a:ext cx="4248433" cy="3859200"/>
          </a:xfrm>
          <a:prstGeom prst="rect">
            <a:avLst/>
          </a:prstGeom>
        </p:spPr>
      </p:pic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02E2E85-8924-DF38-7429-37E5DB64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" y="2039937"/>
            <a:ext cx="5267063" cy="38592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D1E050-D2E3-AFB0-C889-563574BA8810}"/>
              </a:ext>
            </a:extLst>
          </p:cNvPr>
          <p:cNvSpPr txBox="1"/>
          <p:nvPr/>
        </p:nvSpPr>
        <p:spPr>
          <a:xfrm>
            <a:off x="1316596" y="1604589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From Wikipedia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7F13E9F-61FD-5DEA-BCA6-B332317B5CC4}"/>
              </a:ext>
            </a:extLst>
          </p:cNvPr>
          <p:cNvSpPr txBox="1"/>
          <p:nvPr/>
        </p:nvSpPr>
        <p:spPr>
          <a:xfrm>
            <a:off x="5609098" y="1655512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dirty="0">
                <a:solidFill>
                  <a:srgbClr val="FF0000"/>
                </a:solidFill>
              </a:rPr>
              <a:t>From JPS meeting </a:t>
            </a:r>
            <a:r>
              <a:rPr kumimoji="1" lang="ja-JP" altLang="en-US">
                <a:solidFill>
                  <a:srgbClr val="FF0000"/>
                </a:solidFill>
              </a:rPr>
              <a:t>（日本物理学会）</a:t>
            </a:r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C4A6916C-752F-8984-711B-902E23F577E2}"/>
              </a:ext>
            </a:extLst>
          </p:cNvPr>
          <p:cNvSpPr/>
          <p:nvPr/>
        </p:nvSpPr>
        <p:spPr>
          <a:xfrm rot="16642760">
            <a:off x="4506508" y="4534694"/>
            <a:ext cx="2205180" cy="403780"/>
          </a:xfrm>
          <a:custGeom>
            <a:avLst/>
            <a:gdLst>
              <a:gd name="connsiteX0" fmla="*/ 0 w 2723322"/>
              <a:gd name="connsiteY0" fmla="*/ 735495 h 735495"/>
              <a:gd name="connsiteX1" fmla="*/ 69574 w 2723322"/>
              <a:gd name="connsiteY1" fmla="*/ 675860 h 735495"/>
              <a:gd name="connsiteX2" fmla="*/ 99391 w 2723322"/>
              <a:gd name="connsiteY2" fmla="*/ 646043 h 735495"/>
              <a:gd name="connsiteX3" fmla="*/ 129209 w 2723322"/>
              <a:gd name="connsiteY3" fmla="*/ 626165 h 735495"/>
              <a:gd name="connsiteX4" fmla="*/ 168965 w 2723322"/>
              <a:gd name="connsiteY4" fmla="*/ 596347 h 735495"/>
              <a:gd name="connsiteX5" fmla="*/ 188844 w 2723322"/>
              <a:gd name="connsiteY5" fmla="*/ 576469 h 735495"/>
              <a:gd name="connsiteX6" fmla="*/ 218661 w 2723322"/>
              <a:gd name="connsiteY6" fmla="*/ 556591 h 735495"/>
              <a:gd name="connsiteX7" fmla="*/ 268357 w 2723322"/>
              <a:gd name="connsiteY7" fmla="*/ 506895 h 735495"/>
              <a:gd name="connsiteX8" fmla="*/ 327991 w 2723322"/>
              <a:gd name="connsiteY8" fmla="*/ 467139 h 735495"/>
              <a:gd name="connsiteX9" fmla="*/ 357809 w 2723322"/>
              <a:gd name="connsiteY9" fmla="*/ 447260 h 735495"/>
              <a:gd name="connsiteX10" fmla="*/ 437322 w 2723322"/>
              <a:gd name="connsiteY10" fmla="*/ 407504 h 735495"/>
              <a:gd name="connsiteX11" fmla="*/ 467139 w 2723322"/>
              <a:gd name="connsiteY11" fmla="*/ 387626 h 735495"/>
              <a:gd name="connsiteX12" fmla="*/ 506896 w 2723322"/>
              <a:gd name="connsiteY12" fmla="*/ 367747 h 735495"/>
              <a:gd name="connsiteX13" fmla="*/ 546652 w 2723322"/>
              <a:gd name="connsiteY13" fmla="*/ 337930 h 735495"/>
              <a:gd name="connsiteX14" fmla="*/ 596348 w 2723322"/>
              <a:gd name="connsiteY14" fmla="*/ 318052 h 735495"/>
              <a:gd name="connsiteX15" fmla="*/ 636104 w 2723322"/>
              <a:gd name="connsiteY15" fmla="*/ 298173 h 735495"/>
              <a:gd name="connsiteX16" fmla="*/ 665922 w 2723322"/>
              <a:gd name="connsiteY16" fmla="*/ 288234 h 735495"/>
              <a:gd name="connsiteX17" fmla="*/ 745435 w 2723322"/>
              <a:gd name="connsiteY17" fmla="*/ 248478 h 735495"/>
              <a:gd name="connsiteX18" fmla="*/ 795131 w 2723322"/>
              <a:gd name="connsiteY18" fmla="*/ 228600 h 735495"/>
              <a:gd name="connsiteX19" fmla="*/ 834887 w 2723322"/>
              <a:gd name="connsiteY19" fmla="*/ 208721 h 735495"/>
              <a:gd name="connsiteX20" fmla="*/ 874644 w 2723322"/>
              <a:gd name="connsiteY20" fmla="*/ 198782 h 735495"/>
              <a:gd name="connsiteX21" fmla="*/ 954157 w 2723322"/>
              <a:gd name="connsiteY21" fmla="*/ 159026 h 735495"/>
              <a:gd name="connsiteX22" fmla="*/ 1043609 w 2723322"/>
              <a:gd name="connsiteY22" fmla="*/ 139147 h 735495"/>
              <a:gd name="connsiteX23" fmla="*/ 1083365 w 2723322"/>
              <a:gd name="connsiteY23" fmla="*/ 129208 h 735495"/>
              <a:gd name="connsiteX24" fmla="*/ 1123122 w 2723322"/>
              <a:gd name="connsiteY24" fmla="*/ 109330 h 735495"/>
              <a:gd name="connsiteX25" fmla="*/ 1172818 w 2723322"/>
              <a:gd name="connsiteY25" fmla="*/ 99391 h 735495"/>
              <a:gd name="connsiteX26" fmla="*/ 1232452 w 2723322"/>
              <a:gd name="connsiteY26" fmla="*/ 79513 h 735495"/>
              <a:gd name="connsiteX27" fmla="*/ 1371600 w 2723322"/>
              <a:gd name="connsiteY27" fmla="*/ 49695 h 735495"/>
              <a:gd name="connsiteX28" fmla="*/ 1441174 w 2723322"/>
              <a:gd name="connsiteY28" fmla="*/ 39756 h 735495"/>
              <a:gd name="connsiteX29" fmla="*/ 1789044 w 2723322"/>
              <a:gd name="connsiteY29" fmla="*/ 19878 h 735495"/>
              <a:gd name="connsiteX30" fmla="*/ 1898374 w 2723322"/>
              <a:gd name="connsiteY30" fmla="*/ 9939 h 735495"/>
              <a:gd name="connsiteX31" fmla="*/ 2027583 w 2723322"/>
              <a:gd name="connsiteY31" fmla="*/ 0 h 735495"/>
              <a:gd name="connsiteX32" fmla="*/ 2445026 w 2723322"/>
              <a:gd name="connsiteY32" fmla="*/ 9939 h 735495"/>
              <a:gd name="connsiteX33" fmla="*/ 2494722 w 2723322"/>
              <a:gd name="connsiteY33" fmla="*/ 19878 h 735495"/>
              <a:gd name="connsiteX34" fmla="*/ 2633870 w 2723322"/>
              <a:gd name="connsiteY34" fmla="*/ 39756 h 735495"/>
              <a:gd name="connsiteX35" fmla="*/ 2693504 w 2723322"/>
              <a:gd name="connsiteY35" fmla="*/ 59634 h 735495"/>
              <a:gd name="connsiteX36" fmla="*/ 2723322 w 2723322"/>
              <a:gd name="connsiteY36" fmla="*/ 69573 h 73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723322" h="735495">
                <a:moveTo>
                  <a:pt x="0" y="735495"/>
                </a:moveTo>
                <a:cubicBezTo>
                  <a:pt x="23191" y="715617"/>
                  <a:pt x="46870" y="696293"/>
                  <a:pt x="69574" y="675860"/>
                </a:cubicBezTo>
                <a:cubicBezTo>
                  <a:pt x="80022" y="666457"/>
                  <a:pt x="88593" y="655041"/>
                  <a:pt x="99391" y="646043"/>
                </a:cubicBezTo>
                <a:cubicBezTo>
                  <a:pt x="108568" y="638396"/>
                  <a:pt x="119489" y="633108"/>
                  <a:pt x="129209" y="626165"/>
                </a:cubicBezTo>
                <a:cubicBezTo>
                  <a:pt x="142689" y="616537"/>
                  <a:pt x="156239" y="606952"/>
                  <a:pt x="168965" y="596347"/>
                </a:cubicBezTo>
                <a:cubicBezTo>
                  <a:pt x="176164" y="590348"/>
                  <a:pt x="181527" y="582323"/>
                  <a:pt x="188844" y="576469"/>
                </a:cubicBezTo>
                <a:cubicBezTo>
                  <a:pt x="198172" y="569007"/>
                  <a:pt x="209671" y="564457"/>
                  <a:pt x="218661" y="556591"/>
                </a:cubicBezTo>
                <a:cubicBezTo>
                  <a:pt x="236292" y="541164"/>
                  <a:pt x="248865" y="519890"/>
                  <a:pt x="268357" y="506895"/>
                </a:cubicBezTo>
                <a:lnTo>
                  <a:pt x="327991" y="467139"/>
                </a:lnTo>
                <a:cubicBezTo>
                  <a:pt x="337930" y="460513"/>
                  <a:pt x="347124" y="452602"/>
                  <a:pt x="357809" y="447260"/>
                </a:cubicBezTo>
                <a:cubicBezTo>
                  <a:pt x="384313" y="434008"/>
                  <a:pt x="412666" y="423941"/>
                  <a:pt x="437322" y="407504"/>
                </a:cubicBezTo>
                <a:cubicBezTo>
                  <a:pt x="447261" y="400878"/>
                  <a:pt x="456768" y="393553"/>
                  <a:pt x="467139" y="387626"/>
                </a:cubicBezTo>
                <a:cubicBezTo>
                  <a:pt x="480003" y="380275"/>
                  <a:pt x="494332" y="375600"/>
                  <a:pt x="506896" y="367747"/>
                </a:cubicBezTo>
                <a:cubicBezTo>
                  <a:pt x="520943" y="358968"/>
                  <a:pt x="532172" y="345975"/>
                  <a:pt x="546652" y="337930"/>
                </a:cubicBezTo>
                <a:cubicBezTo>
                  <a:pt x="562248" y="329266"/>
                  <a:pt x="580044" y="325298"/>
                  <a:pt x="596348" y="318052"/>
                </a:cubicBezTo>
                <a:cubicBezTo>
                  <a:pt x="609887" y="312034"/>
                  <a:pt x="622486" y="304010"/>
                  <a:pt x="636104" y="298173"/>
                </a:cubicBezTo>
                <a:cubicBezTo>
                  <a:pt x="645734" y="294046"/>
                  <a:pt x="656384" y="292569"/>
                  <a:pt x="665922" y="288234"/>
                </a:cubicBezTo>
                <a:cubicBezTo>
                  <a:pt x="692899" y="275972"/>
                  <a:pt x="717922" y="259483"/>
                  <a:pt x="745435" y="248478"/>
                </a:cubicBezTo>
                <a:cubicBezTo>
                  <a:pt x="762000" y="241852"/>
                  <a:pt x="778827" y="235846"/>
                  <a:pt x="795131" y="228600"/>
                </a:cubicBezTo>
                <a:cubicBezTo>
                  <a:pt x="808670" y="222582"/>
                  <a:pt x="821014" y="213923"/>
                  <a:pt x="834887" y="208721"/>
                </a:cubicBezTo>
                <a:cubicBezTo>
                  <a:pt x="847677" y="203925"/>
                  <a:pt x="861392" y="202095"/>
                  <a:pt x="874644" y="198782"/>
                </a:cubicBezTo>
                <a:cubicBezTo>
                  <a:pt x="901148" y="185530"/>
                  <a:pt x="925409" y="166213"/>
                  <a:pt x="954157" y="159026"/>
                </a:cubicBezTo>
                <a:cubicBezTo>
                  <a:pt x="1051113" y="134787"/>
                  <a:pt x="930047" y="164384"/>
                  <a:pt x="1043609" y="139147"/>
                </a:cubicBezTo>
                <a:cubicBezTo>
                  <a:pt x="1056944" y="136184"/>
                  <a:pt x="1070575" y="134004"/>
                  <a:pt x="1083365" y="129208"/>
                </a:cubicBezTo>
                <a:cubicBezTo>
                  <a:pt x="1097238" y="124006"/>
                  <a:pt x="1109066" y="114015"/>
                  <a:pt x="1123122" y="109330"/>
                </a:cubicBezTo>
                <a:cubicBezTo>
                  <a:pt x="1139149" y="103988"/>
                  <a:pt x="1156520" y="103836"/>
                  <a:pt x="1172818" y="99391"/>
                </a:cubicBezTo>
                <a:cubicBezTo>
                  <a:pt x="1193033" y="93878"/>
                  <a:pt x="1212124" y="84595"/>
                  <a:pt x="1232452" y="79513"/>
                </a:cubicBezTo>
                <a:cubicBezTo>
                  <a:pt x="1280671" y="67457"/>
                  <a:pt x="1318955" y="57216"/>
                  <a:pt x="1371600" y="49695"/>
                </a:cubicBezTo>
                <a:cubicBezTo>
                  <a:pt x="1394791" y="46382"/>
                  <a:pt x="1417853" y="41977"/>
                  <a:pt x="1441174" y="39756"/>
                </a:cubicBezTo>
                <a:cubicBezTo>
                  <a:pt x="1575505" y="26963"/>
                  <a:pt x="1645155" y="28871"/>
                  <a:pt x="1789044" y="19878"/>
                </a:cubicBezTo>
                <a:cubicBezTo>
                  <a:pt x="1825566" y="17595"/>
                  <a:pt x="1861907" y="12978"/>
                  <a:pt x="1898374" y="9939"/>
                </a:cubicBezTo>
                <a:lnTo>
                  <a:pt x="2027583" y="0"/>
                </a:lnTo>
                <a:lnTo>
                  <a:pt x="2445026" y="9939"/>
                </a:lnTo>
                <a:cubicBezTo>
                  <a:pt x="2461904" y="10657"/>
                  <a:pt x="2478035" y="17243"/>
                  <a:pt x="2494722" y="19878"/>
                </a:cubicBezTo>
                <a:cubicBezTo>
                  <a:pt x="2541002" y="27185"/>
                  <a:pt x="2633870" y="39756"/>
                  <a:pt x="2633870" y="39756"/>
                </a:cubicBezTo>
                <a:lnTo>
                  <a:pt x="2693504" y="59634"/>
                </a:lnTo>
                <a:lnTo>
                  <a:pt x="2723322" y="69573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549C07-4C21-3F44-34BF-1E437645517D}"/>
              </a:ext>
            </a:extLst>
          </p:cNvPr>
          <p:cNvSpPr txBox="1"/>
          <p:nvPr/>
        </p:nvSpPr>
        <p:spPr>
          <a:xfrm>
            <a:off x="6321152" y="3917448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magnetism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996F01-F852-78B6-410B-8355D5F36655}"/>
              </a:ext>
            </a:extLst>
          </p:cNvPr>
          <p:cNvSpPr txBox="1"/>
          <p:nvPr/>
        </p:nvSpPr>
        <p:spPr>
          <a:xfrm>
            <a:off x="8055134" y="4055947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semiconductor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5FA5E5-CCB5-76BC-5B05-441BF6913FD0}"/>
              </a:ext>
            </a:extLst>
          </p:cNvPr>
          <p:cNvSpPr txBox="1"/>
          <p:nvPr/>
        </p:nvSpPr>
        <p:spPr>
          <a:xfrm>
            <a:off x="6780589" y="4565520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metal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0E4ADB0-6A2C-CDAA-5A61-6F34A4225555}"/>
              </a:ext>
            </a:extLst>
          </p:cNvPr>
          <p:cNvSpPr txBox="1"/>
          <p:nvPr/>
        </p:nvSpPr>
        <p:spPr>
          <a:xfrm>
            <a:off x="7437276" y="4572719"/>
            <a:ext cx="2480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superconductor, density wave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F484D2-A9EE-78CD-D742-203E28F02E10}"/>
              </a:ext>
            </a:extLst>
          </p:cNvPr>
          <p:cNvSpPr txBox="1"/>
          <p:nvPr/>
        </p:nvSpPr>
        <p:spPr>
          <a:xfrm>
            <a:off x="6787787" y="4733374"/>
            <a:ext cx="3089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strongly correlated electron systems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4FA0F9E-1363-4825-B3AF-A2C76E176B8F}"/>
              </a:ext>
            </a:extLst>
          </p:cNvPr>
          <p:cNvSpPr txBox="1"/>
          <p:nvPr/>
        </p:nvSpPr>
        <p:spPr>
          <a:xfrm>
            <a:off x="8231502" y="5389629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statistical mechanics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A618978-D741-DA44-640C-0343AA39566C}"/>
              </a:ext>
            </a:extLst>
          </p:cNvPr>
          <p:cNvSpPr txBox="1"/>
          <p:nvPr/>
        </p:nvSpPr>
        <p:spPr>
          <a:xfrm>
            <a:off x="6475704" y="3446101"/>
            <a:ext cx="2660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atom, molecular, optical physics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13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178646" y="2744449"/>
            <a:ext cx="9548702" cy="2946926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15789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fermion system</a:t>
            </a:r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42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U=0 limit (noninteracting limit)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Tight-bonding model, </a:t>
            </a:r>
            <a:r>
              <a:rPr lang="en-US" altLang="ja-JP">
                <a:solidFill>
                  <a:srgbClr val="FF0000"/>
                </a:solidFill>
              </a:rPr>
              <a:t>free fermion system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t=0 limit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7499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1419D86-344B-E267-93B5-7741E63C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9342F221-4F0A-0AD8-A6E1-A91F88AA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58460"/>
            <a:ext cx="9377363" cy="52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60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800D9BC9-47DF-A90B-57D0-C862FD749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1" name="コンテンツ プレースホルダー 7">
            <a:extLst>
              <a:ext uri="{FF2B5EF4-FFF2-40B4-BE49-F238E27FC236}">
                <a16:creationId xmlns:a16="http://schemas.microsoft.com/office/drawing/2014/main" id="{592B2962-1F3B-DB40-6A53-9472636A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40" y="973138"/>
            <a:ext cx="83799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3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9DE887C3-9AE1-BD1A-34CC-16AD987E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1" name="コンテンツ プレースホルダー 7" descr="テキスト, 手紙&#10;&#10;自動的に生成された説明">
            <a:extLst>
              <a:ext uri="{FF2B5EF4-FFF2-40B4-BE49-F238E27FC236}">
                <a16:creationId xmlns:a16="http://schemas.microsoft.com/office/drawing/2014/main" id="{019786B7-9D36-7D2D-F1B7-F273BE28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05834"/>
            <a:ext cx="9377363" cy="550675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4866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C93B1AC-0334-D65C-9375-59D63DB9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Atomic limit (t=0)</a:t>
            </a:r>
            <a:endParaRPr kumimoji="1" lang="ja-JP" altLang="en-US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D65E212-58A9-1385-5091-E614EE9B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0" name="コンテンツ プレースホルダー 6">
            <a:extLst>
              <a:ext uri="{FF2B5EF4-FFF2-40B4-BE49-F238E27FC236}">
                <a16:creationId xmlns:a16="http://schemas.microsoft.com/office/drawing/2014/main" id="{60882289-FBB5-E225-6C3F-579913476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983733"/>
            <a:ext cx="9377363" cy="575096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8A3335-80A5-9334-5844-E8D2789257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7838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fermion system</a:t>
            </a:r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Mean-field approximation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1167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3A2D7127-156A-2517-3A20-CD79A051D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ja-JP" dirty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ja-JP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b="0" dirty="0"/>
                  <a:t>  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altLang="ja-JP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ja-JP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acc>
                        <m:accPr>
                          <m:chr m:val="̂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3A2D7127-156A-2517-3A20-CD79A051D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5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B5EE12A-DA46-89FD-4BCC-7334E5ABBF3C}"/>
              </a:ext>
            </a:extLst>
          </p:cNvPr>
          <p:cNvSpPr txBox="1"/>
          <p:nvPr/>
        </p:nvSpPr>
        <p:spPr>
          <a:xfrm>
            <a:off x="4428357" y="3490530"/>
            <a:ext cx="3098542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Throw away fluctuations!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866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2D7127-156A-2517-3A20-CD79A051D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Focus on the case</a:t>
            </a:r>
          </a:p>
          <a:p>
            <a:pPr marL="0" indent="0">
              <a:buNone/>
            </a:pPr>
            <a:r>
              <a:rPr lang="en-US" altLang="ja-JP" dirty="0"/>
              <a:t>  Number of sites N</a:t>
            </a:r>
            <a:r>
              <a:rPr lang="en-US" altLang="ja-JP" baseline="-25000" dirty="0"/>
              <a:t>s</a:t>
            </a:r>
            <a:r>
              <a:rPr lang="en-US" altLang="ja-JP" dirty="0"/>
              <a:t> = Number of electrons N</a:t>
            </a:r>
            <a:r>
              <a:rPr lang="en-US" altLang="ja-JP" baseline="-25000" dirty="0"/>
              <a:t>e</a:t>
            </a:r>
          </a:p>
          <a:p>
            <a:endParaRPr kumimoji="1" lang="en-US" altLang="ja-JP" sz="800" dirty="0"/>
          </a:p>
          <a:p>
            <a:r>
              <a:rPr lang="en-US" altLang="ja-JP" dirty="0"/>
              <a:t>Often called “half filling” (because N</a:t>
            </a:r>
            <a:r>
              <a:rPr lang="ja-JP" altLang="en-US" baseline="-25000"/>
              <a:t>↑</a:t>
            </a:r>
            <a:r>
              <a:rPr lang="en-US" altLang="ja-JP" dirty="0"/>
              <a:t>=N</a:t>
            </a:r>
            <a:r>
              <a:rPr lang="ja-JP" altLang="en-US" baseline="-25000"/>
              <a:t>↓</a:t>
            </a:r>
            <a:r>
              <a:rPr lang="en-US" altLang="ja-JP" dirty="0"/>
              <a:t>=N</a:t>
            </a:r>
            <a:r>
              <a:rPr lang="en-US" altLang="ja-JP" baseline="-25000" dirty="0"/>
              <a:t>s</a:t>
            </a:r>
            <a:r>
              <a:rPr lang="en-US" altLang="ja-JP" dirty="0"/>
              <a:t>/2)</a:t>
            </a:r>
          </a:p>
          <a:p>
            <a:endParaRPr kumimoji="1" lang="en-US" altLang="ja-JP" sz="800" dirty="0"/>
          </a:p>
          <a:p>
            <a:r>
              <a:rPr lang="en-US" altLang="ja-JP"/>
              <a:t>For hypercubic </a:t>
            </a:r>
            <a:r>
              <a:rPr lang="en-US" altLang="ja-JP" dirty="0"/>
              <a:t>lattices (chain, square, cube, …), </a:t>
            </a:r>
            <a:r>
              <a:rPr kumimoji="1" lang="en-US" altLang="ja-JP" dirty="0"/>
              <a:t>the ground state can be calculated (numerically exactly), and it shows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sz="800" dirty="0"/>
          </a:p>
          <a:p>
            <a:r>
              <a:rPr kumimoji="1" lang="en-US" altLang="ja-JP" dirty="0"/>
              <a:t>Apply MF approx. to check antiferromagnetism</a:t>
            </a:r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6490BA0C-327C-90FA-6352-6C3906C5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57" t="16973" r="71824" b="59949"/>
          <a:stretch/>
        </p:blipFill>
        <p:spPr>
          <a:xfrm>
            <a:off x="6722143" y="3940627"/>
            <a:ext cx="2626440" cy="194356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EF99BF-01AC-709F-FCC5-BEF7191DCB03}"/>
              </a:ext>
            </a:extLst>
          </p:cNvPr>
          <p:cNvSpPr txBox="1"/>
          <p:nvPr/>
        </p:nvSpPr>
        <p:spPr>
          <a:xfrm>
            <a:off x="273869" y="4235604"/>
            <a:ext cx="6408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long-range antiferromagnetic order for 2D, 3D, 4D,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quasi-long-range antiferromagnetic order for 1D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33157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9AA432-BFD4-DE15-28E5-4CD63F06F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CDA0FAE-A848-8570-74F1-E3AF5D354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/>
              <a:t>How to describe everything for our everyday world</a:t>
            </a:r>
            <a:endParaRPr kumimoji="1" lang="ja-JP" altLang="en-US" sz="2800"/>
          </a:p>
        </p:txBody>
      </p:sp>
      <p:pic>
        <p:nvPicPr>
          <p:cNvPr id="6" name="コンテンツ プレースホルダー 5" descr="グラフィカル ユーザー インターフェイス, テキスト, 手紙&#10;&#10;自動的に生成された説明">
            <a:extLst>
              <a:ext uri="{FF2B5EF4-FFF2-40B4-BE49-F238E27FC236}">
                <a16:creationId xmlns:a16="http://schemas.microsoft.com/office/drawing/2014/main" id="{192AFE9E-CFE3-8C7E-2D26-9E628D435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78" y="953779"/>
            <a:ext cx="9377363" cy="1768989"/>
          </a:xfrm>
        </p:spPr>
      </p:pic>
      <p:pic>
        <p:nvPicPr>
          <p:cNvPr id="8" name="図 7" descr="新聞の記事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8183F213-A5AD-661C-B032-228F4D5B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2699347"/>
            <a:ext cx="4775587" cy="3719196"/>
          </a:xfrm>
          <a:prstGeom prst="rect">
            <a:avLst/>
          </a:prstGeom>
        </p:spPr>
      </p:pic>
      <p:pic>
        <p:nvPicPr>
          <p:cNvPr id="10" name="図 9" descr="テキスト, 手紙&#10;&#10;自動的に生成された説明">
            <a:extLst>
              <a:ext uri="{FF2B5EF4-FFF2-40B4-BE49-F238E27FC236}">
                <a16:creationId xmlns:a16="http://schemas.microsoft.com/office/drawing/2014/main" id="{E6F27838-CCBC-035F-693A-8761FCBD5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08" y="2554993"/>
            <a:ext cx="4624772" cy="386104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96F6C5C-71E1-5E8E-F5D2-336A19C2B63B}"/>
              </a:ext>
            </a:extLst>
          </p:cNvPr>
          <p:cNvSpPr/>
          <p:nvPr/>
        </p:nvSpPr>
        <p:spPr>
          <a:xfrm>
            <a:off x="9093460" y="953779"/>
            <a:ext cx="720080" cy="24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E0FBF09-DE49-C152-E9E7-70D62E8EEDD1}"/>
              </a:ext>
            </a:extLst>
          </p:cNvPr>
          <p:cNvCxnSpPr/>
          <p:nvPr/>
        </p:nvCxnSpPr>
        <p:spPr>
          <a:xfrm>
            <a:off x="1892660" y="4509120"/>
            <a:ext cx="30603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F9280AF-1F62-34D7-9616-35727D3FDD04}"/>
              </a:ext>
            </a:extLst>
          </p:cNvPr>
          <p:cNvCxnSpPr>
            <a:cxnSpLocks/>
          </p:cNvCxnSpPr>
          <p:nvPr/>
        </p:nvCxnSpPr>
        <p:spPr>
          <a:xfrm>
            <a:off x="272480" y="4689140"/>
            <a:ext cx="46805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0566A62-A9FC-6E63-AF9E-716F66A167AD}"/>
              </a:ext>
            </a:extLst>
          </p:cNvPr>
          <p:cNvCxnSpPr>
            <a:cxnSpLocks/>
          </p:cNvCxnSpPr>
          <p:nvPr/>
        </p:nvCxnSpPr>
        <p:spPr>
          <a:xfrm>
            <a:off x="272478" y="4869160"/>
            <a:ext cx="42844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F1B6C0BA-6B80-33BD-83AE-A51F4EEEA2DC}"/>
              </a:ext>
            </a:extLst>
          </p:cNvPr>
          <p:cNvCxnSpPr/>
          <p:nvPr/>
        </p:nvCxnSpPr>
        <p:spPr>
          <a:xfrm>
            <a:off x="1856656" y="5445224"/>
            <a:ext cx="30603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63210193-E636-FEEA-579E-9D630EBEB6D5}"/>
              </a:ext>
            </a:extLst>
          </p:cNvPr>
          <p:cNvCxnSpPr>
            <a:cxnSpLocks/>
          </p:cNvCxnSpPr>
          <p:nvPr/>
        </p:nvCxnSpPr>
        <p:spPr>
          <a:xfrm>
            <a:off x="272480" y="5625244"/>
            <a:ext cx="46805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E7FD032-8F04-8CC7-E94B-FB6A6839891F}"/>
              </a:ext>
            </a:extLst>
          </p:cNvPr>
          <p:cNvCxnSpPr>
            <a:cxnSpLocks/>
          </p:cNvCxnSpPr>
          <p:nvPr/>
        </p:nvCxnSpPr>
        <p:spPr>
          <a:xfrm>
            <a:off x="5241032" y="5121188"/>
            <a:ext cx="44644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2DC7EA6-BBA0-326B-9888-6E2CD06FD5E1}"/>
              </a:ext>
            </a:extLst>
          </p:cNvPr>
          <p:cNvCxnSpPr>
            <a:cxnSpLocks/>
          </p:cNvCxnSpPr>
          <p:nvPr/>
        </p:nvCxnSpPr>
        <p:spPr>
          <a:xfrm>
            <a:off x="5051943" y="5301208"/>
            <a:ext cx="46805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0BC0F53-8091-C474-0796-0AA1AEA28E58}"/>
              </a:ext>
            </a:extLst>
          </p:cNvPr>
          <p:cNvCxnSpPr>
            <a:cxnSpLocks/>
          </p:cNvCxnSpPr>
          <p:nvPr/>
        </p:nvCxnSpPr>
        <p:spPr>
          <a:xfrm>
            <a:off x="5051943" y="5481228"/>
            <a:ext cx="39335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B3927B3-9EF0-C84B-249C-02A5AB6B44CD}"/>
              </a:ext>
            </a:extLst>
          </p:cNvPr>
          <p:cNvCxnSpPr>
            <a:cxnSpLocks/>
          </p:cNvCxnSpPr>
          <p:nvPr/>
        </p:nvCxnSpPr>
        <p:spPr>
          <a:xfrm>
            <a:off x="2763788" y="1484784"/>
            <a:ext cx="19731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225E443-CD82-9965-0A64-C442FE740668}"/>
              </a:ext>
            </a:extLst>
          </p:cNvPr>
          <p:cNvSpPr txBox="1"/>
          <p:nvPr/>
        </p:nvSpPr>
        <p:spPr>
          <a:xfrm>
            <a:off x="4740188" y="1186811"/>
            <a:ext cx="4518609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Except cosmology, general relativity,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particle physics, …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412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732F2CF-30EF-0BCA-178D-3FBC0FCC3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F6A886F2-723A-392B-668A-220C9BBE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2003277"/>
            <a:ext cx="9377363" cy="37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36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A0C50A-06C9-6949-B5AD-74473E5F0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CE90D4B-3E70-D73C-DF03-1161F4DD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68" y="973138"/>
            <a:ext cx="7958727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8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9C0B519-47AA-2B61-B1A3-39102EF3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9C9C41C-CC38-33E8-1D13-46832D4C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893386"/>
            <a:ext cx="9377363" cy="39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14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F41CA46-07AE-14B9-4D8A-42A5F1FD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582F85B-F167-0F3C-10BB-0FDB78BF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30" y="973138"/>
            <a:ext cx="828600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9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37888C60-8F9F-484B-5C07-E0CEFCC70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0" name="コンテンツ プレースホルダー 4">
            <a:extLst>
              <a:ext uri="{FF2B5EF4-FFF2-40B4-BE49-F238E27FC236}">
                <a16:creationId xmlns:a16="http://schemas.microsoft.com/office/drawing/2014/main" id="{84ECCC03-23AE-D0CB-D514-9CAFDE37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11939"/>
            <a:ext cx="9377363" cy="549454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2658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01BD0A6-EC62-6FE2-007A-C4072325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796"/>
            <a:ext cx="5759074" cy="4386795"/>
          </a:xfrm>
          <a:prstGeom prst="rect">
            <a:avLst/>
          </a:prstGeom>
        </p:spPr>
      </p:pic>
      <p:pic>
        <p:nvPicPr>
          <p:cNvPr id="11" name="コンテンツ プレースホルダー 10" descr="ダイアグラム&#10;&#10;自動的に生成された説明">
            <a:extLst>
              <a:ext uri="{FF2B5EF4-FFF2-40B4-BE49-F238E27FC236}">
                <a16:creationId xmlns:a16="http://schemas.microsoft.com/office/drawing/2014/main" id="{94BEA57E-FED3-B30E-2CF2-FD33BE3C3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3080" y="1592796"/>
            <a:ext cx="4201770" cy="2434555"/>
          </a:xfr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9D1BB91-C85E-09E7-44B5-35A89DA1E8A3}"/>
              </a:ext>
            </a:extLst>
          </p:cNvPr>
          <p:cNvSpPr txBox="1"/>
          <p:nvPr/>
        </p:nvSpPr>
        <p:spPr>
          <a:xfrm>
            <a:off x="6177136" y="1761951"/>
            <a:ext cx="1396537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Mean-field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642F66BB-48F9-5C53-B80A-9F44F5AF2B8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75405" y="2131282"/>
            <a:ext cx="417855" cy="291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D91721-0CF1-6430-E7D1-8CBF4453CAC7}"/>
              </a:ext>
            </a:extLst>
          </p:cNvPr>
          <p:cNvSpPr txBox="1"/>
          <p:nvPr/>
        </p:nvSpPr>
        <p:spPr>
          <a:xfrm>
            <a:off x="6181085" y="4073517"/>
            <a:ext cx="2901756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Numerically exact</a:t>
            </a:r>
          </a:p>
          <a:p>
            <a:pPr algn="ctr"/>
            <a:r>
              <a:rPr kumimoji="1" lang="en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(quantum Monte Carlo)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CB1E9C3-E939-5933-C488-6FD37052E8C8}"/>
              </a:ext>
            </a:extLst>
          </p:cNvPr>
          <p:cNvCxnSpPr>
            <a:cxnSpLocks/>
          </p:cNvCxnSpPr>
          <p:nvPr/>
        </p:nvCxnSpPr>
        <p:spPr>
          <a:xfrm flipV="1">
            <a:off x="6875404" y="2960948"/>
            <a:ext cx="756559" cy="1112569"/>
          </a:xfrm>
          <a:prstGeom prst="straightConnector1">
            <a:avLst/>
          </a:prstGeom>
          <a:ln w="254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9A6F3C-5863-92E9-907B-6D2758F7C9AD}"/>
              </a:ext>
            </a:extLst>
          </p:cNvPr>
          <p:cNvSpPr txBox="1"/>
          <p:nvPr/>
        </p:nvSpPr>
        <p:spPr>
          <a:xfrm>
            <a:off x="5983437" y="2672916"/>
            <a:ext cx="769763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U</a:t>
            </a:r>
            <a:r>
              <a:rPr kumimoji="1" lang="en" altLang="ja-JP" baseline="-25000" dirty="0">
                <a:solidFill>
                  <a:srgbClr val="FF0000"/>
                </a:solidFill>
              </a:rPr>
              <a:t>c</a:t>
            </a:r>
            <a:r>
              <a:rPr kumimoji="1" lang="en" altLang="ja-JP" dirty="0">
                <a:solidFill>
                  <a:srgbClr val="FF0000"/>
                </a:solidFill>
              </a:rPr>
              <a:t>=0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E93F118-1E8C-FB32-848B-A3B117CF55C3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069124" y="3042248"/>
            <a:ext cx="299195" cy="4749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96A2626-1406-C942-9C9A-D13F7593FD25}"/>
              </a:ext>
            </a:extLst>
          </p:cNvPr>
          <p:cNvSpPr txBox="1"/>
          <p:nvPr/>
        </p:nvSpPr>
        <p:spPr>
          <a:xfrm>
            <a:off x="4844988" y="5052488"/>
            <a:ext cx="5087163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J. E. Hirsch, PRB.31.4403(‘85)</a:t>
            </a:r>
          </a:p>
          <a:p>
            <a:pPr algn="ctr"/>
            <a:r>
              <a:rPr kumimoji="1" lang="en" altLang="ja-JP" dirty="0"/>
              <a:t>J. E. Hirsch and S. Tang, PRL.62.591(‘88)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269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</a:t>
            </a:r>
            <a:r>
              <a:rPr lang="en-US" altLang="ja-JP"/>
              <a:t>fermion system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2-site model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Relation to the spin model (Heisenberg model)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2094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08F9AC-9E4E-5120-9C52-6A8E7BBFC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C1DA18E9-447E-A697-6FF8-8A4B4C589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18044"/>
            <a:ext cx="9377363" cy="548233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799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6A3F935-C375-1B26-7961-843FFDB4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370D383-D962-C7B9-243D-E284A7FF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313405"/>
            <a:ext cx="9377363" cy="50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11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D3B7E386-62E0-BF9F-BF77-3D25E5B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6A897C29-901F-C120-FBBC-852B5CB8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050888"/>
            <a:ext cx="9377363" cy="5616649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186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29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824A318-1DCE-4420-2BBF-4CA1907D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1C60B5A5-EA02-2A6A-18A7-E08A2609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41" y="973138"/>
            <a:ext cx="790198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5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D87F346-4DD3-2F38-77BD-1F957184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8E99924-5E2B-220D-959B-72AAB750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4" y="973138"/>
            <a:ext cx="9159114" cy="577215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0903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D87F346-4DD3-2F38-77BD-1F957184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8E99924-5E2B-220D-959B-72AAB750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4" y="973138"/>
            <a:ext cx="9159114" cy="577215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573306-A17B-D7EB-A0E5-A1EDF1D9A232}"/>
              </a:ext>
            </a:extLst>
          </p:cNvPr>
          <p:cNvSpPr/>
          <p:nvPr/>
        </p:nvSpPr>
        <p:spPr>
          <a:xfrm>
            <a:off x="4736976" y="4401108"/>
            <a:ext cx="3492388" cy="20259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F3B23B-0D5A-D056-C07F-ABAB3C58E6CE}"/>
                  </a:ext>
                </a:extLst>
              </p:cNvPr>
              <p:cNvSpPr txBox="1"/>
              <p:nvPr/>
            </p:nvSpPr>
            <p:spPr>
              <a:xfrm>
                <a:off x="7504040" y="2502000"/>
                <a:ext cx="2209258" cy="1805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Heisenberg</a:t>
                </a:r>
              </a:p>
              <a:p>
                <a:pPr algn="ctr"/>
                <a:r>
                  <a:rPr kumimoji="1" lang="en-US" altLang="ja-JP" sz="28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kumimoji="1" lang="en-US" altLang="ja-JP" sz="2800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kumimoji="1" lang="en-US" altLang="ja-JP" sz="2800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en-US" altLang="ja-JP" sz="2800" baseline="-250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800" b="0" i="1" baseline="30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F3B23B-0D5A-D056-C07F-ABAB3C58E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040" y="2502000"/>
                <a:ext cx="2209258" cy="1805944"/>
              </a:xfrm>
              <a:prstGeom prst="rect">
                <a:avLst/>
              </a:prstGeom>
              <a:blipFill>
                <a:blip r:embed="rId3"/>
                <a:stretch>
                  <a:fillRect l="-5143" t="-2778" r="-5714"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8940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summary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Magnetism and quantum spin liquid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Spin models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Frustrated magnetism and quantum spin liquid</a:t>
            </a:r>
          </a:p>
          <a:p>
            <a:pPr lvl="1"/>
            <a:r>
              <a:rPr lang="en-US" altLang="ja-JP" dirty="0" err="1">
                <a:solidFill>
                  <a:schemeClr val="bg1">
                    <a:lumMod val="75000"/>
                  </a:schemeClr>
                </a:solidFill>
              </a:rPr>
              <a:t>Kitaev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 honeycomb spin liquid</a:t>
            </a:r>
          </a:p>
        </p:txBody>
      </p:sp>
      <p:sp>
        <p:nvSpPr>
          <p:cNvPr id="5" name="字幕 7">
            <a:extLst>
              <a:ext uri="{FF2B5EF4-FFF2-40B4-BE49-F238E27FC236}">
                <a16:creationId xmlns:a16="http://schemas.microsoft.com/office/drawing/2014/main" id="{02761717-44DA-AD05-C0DB-C3F3874F640F}"/>
              </a:ext>
            </a:extLst>
          </p:cNvPr>
          <p:cNvSpPr txBox="1">
            <a:spLocks/>
          </p:cNvSpPr>
          <p:nvPr/>
        </p:nvSpPr>
        <p:spPr>
          <a:xfrm>
            <a:off x="812798" y="6229104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15011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</p:spTree>
    <p:extLst>
      <p:ext uri="{BB962C8B-B14F-4D97-AF65-F5344CB8AC3E}">
        <p14:creationId xmlns:p14="http://schemas.microsoft.com/office/powerpoint/2010/main" val="37350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157044" y="1052736"/>
            <a:ext cx="9656496" cy="3158529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7EB8A-046D-AD95-F1B1-1E234F3B9067}"/>
              </a:ext>
            </a:extLst>
          </p:cNvPr>
          <p:cNvSpPr txBox="1"/>
          <p:nvPr/>
        </p:nvSpPr>
        <p:spPr>
          <a:xfrm>
            <a:off x="5027239" y="2431533"/>
            <a:ext cx="254108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Second quantization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010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157044" y="1052736"/>
            <a:ext cx="9656496" cy="3158529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7EB8A-046D-AD95-F1B1-1E234F3B9067}"/>
              </a:ext>
            </a:extLst>
          </p:cNvPr>
          <p:cNvSpPr txBox="1"/>
          <p:nvPr/>
        </p:nvSpPr>
        <p:spPr>
          <a:xfrm>
            <a:off x="5027239" y="2431533"/>
            <a:ext cx="254108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Second quantization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07213A-FDB6-F2E6-6FFC-BAD452C54DBD}"/>
              </a:ext>
            </a:extLst>
          </p:cNvPr>
          <p:cNvSpPr txBox="1"/>
          <p:nvPr/>
        </p:nvSpPr>
        <p:spPr>
          <a:xfrm>
            <a:off x="157043" y="4386559"/>
            <a:ext cx="9656496" cy="203132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  <a:p>
            <a:endParaRPr kumimoji="1" lang="en" altLang="ja-JP" sz="14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A. L. Fetter, J. D. </a:t>
            </a:r>
            <a:r>
              <a:rPr kumimoji="1" lang="en" altLang="ja-JP" sz="1400" dirty="0" err="1">
                <a:solidFill>
                  <a:schemeClr val="tx2">
                    <a:lumMod val="75000"/>
                  </a:schemeClr>
                </a:solidFill>
              </a:rPr>
              <a:t>Walecka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, Quantum Theory of Many-Particle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F. H. L. </a:t>
            </a:r>
            <a:r>
              <a:rPr kumimoji="1" lang="en" altLang="ja-JP" sz="1400" dirty="0" err="1">
                <a:solidFill>
                  <a:schemeClr val="tx2">
                    <a:lumMod val="75000"/>
                  </a:schemeClr>
                </a:solidFill>
              </a:rPr>
              <a:t>Essler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 et al., The One-Dimensional Hubbard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Sebastian Will, PhD thesis, 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  <a:hlinkClick r:id="rId6"/>
              </a:rPr>
              <a:t>https://www.physics.utoronto.ca/~jht/pub/theses/Will2011.pdf</a:t>
            </a:r>
            <a:endParaRPr kumimoji="1" lang="en" altLang="ja-JP" sz="14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Autumn School on Correlated Electrons: Simulating Correlations with Computers 20-24 September 2021 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  <a:hlinkClick r:id="rId7"/>
              </a:rPr>
              <a:t>https://www.cond-mat.de/events/correl21/manuscripts/correl21.pdf</a:t>
            </a:r>
            <a:endParaRPr kumimoji="1" lang="en" altLang="ja-JP" sz="14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猪木慶治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川合光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量子力学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・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今田正俊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統計物理学</a:t>
            </a:r>
          </a:p>
        </p:txBody>
      </p:sp>
    </p:spTree>
    <p:extLst>
      <p:ext uri="{BB962C8B-B14F-4D97-AF65-F5344CB8AC3E}">
        <p14:creationId xmlns:p14="http://schemas.microsoft.com/office/powerpoint/2010/main" val="21877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CED4D8FA-CF95-0C7A-30FA-9E62DE43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 simplicity, consider 2 free electrons</a:t>
            </a:r>
            <a:endParaRPr kumimoji="1" lang="ja-JP" altLang="en-US"/>
          </a:p>
        </p:txBody>
      </p:sp>
      <p:pic>
        <p:nvPicPr>
          <p:cNvPr id="11" name="コンテンツ プレースホルダー 7">
            <a:extLst>
              <a:ext uri="{FF2B5EF4-FFF2-40B4-BE49-F238E27FC236}">
                <a16:creationId xmlns:a16="http://schemas.microsoft.com/office/drawing/2014/main" id="{EB5B0D02-3BA0-421D-5992-27065DA9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78" b="61977"/>
          <a:stretch/>
        </p:blipFill>
        <p:spPr>
          <a:xfrm>
            <a:off x="1172580" y="977188"/>
            <a:ext cx="7364344" cy="1597406"/>
          </a:xfrm>
          <a:prstGeom prst="rect">
            <a:avLst/>
          </a:prstGeom>
        </p:spPr>
      </p:pic>
      <p:pic>
        <p:nvPicPr>
          <p:cNvPr id="12" name="コンテンツ プレースホルダー 7">
            <a:extLst>
              <a:ext uri="{FF2B5EF4-FFF2-40B4-BE49-F238E27FC236}">
                <a16:creationId xmlns:a16="http://schemas.microsoft.com/office/drawing/2014/main" id="{42663A3C-BA7C-8705-3413-385245A3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219" b="43931"/>
          <a:stretch/>
        </p:blipFill>
        <p:spPr>
          <a:xfrm>
            <a:off x="704528" y="3286287"/>
            <a:ext cx="7361134" cy="720081"/>
          </a:xfrm>
          <a:prstGeom prst="rect">
            <a:avLst/>
          </a:prstGeom>
        </p:spPr>
      </p:pic>
      <p:pic>
        <p:nvPicPr>
          <p:cNvPr id="13" name="コンテンツ プレースホルダー 7">
            <a:extLst>
              <a:ext uri="{FF2B5EF4-FFF2-40B4-BE49-F238E27FC236}">
                <a16:creationId xmlns:a16="http://schemas.microsoft.com/office/drawing/2014/main" id="{F6BD3134-B54A-EF98-F4D1-C892C6A1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081" b="4015"/>
          <a:stretch/>
        </p:blipFill>
        <p:spPr>
          <a:xfrm>
            <a:off x="1280663" y="4718061"/>
            <a:ext cx="7361134" cy="158579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0E55B9C-9748-9728-011F-884D3CD124C6}"/>
              </a:ext>
            </a:extLst>
          </p:cNvPr>
          <p:cNvSpPr txBox="1"/>
          <p:nvPr/>
        </p:nvSpPr>
        <p:spPr>
          <a:xfrm>
            <a:off x="180793" y="2712480"/>
            <a:ext cx="9544409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Solve the eigenvalue problem and </a:t>
            </a:r>
            <a:r>
              <a:rPr kumimoji="1" lang="en" altLang="ja-JP" dirty="0" err="1">
                <a:solidFill>
                  <a:srgbClr val="FF0000"/>
                </a:solidFill>
              </a:rPr>
              <a:t>antisymmetrize</a:t>
            </a:r>
            <a:r>
              <a:rPr kumimoji="1" lang="en" altLang="ja-JP" dirty="0"/>
              <a:t> the wave function for fermion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215FAC-19AA-17C0-F0FF-3D4BD6219500}"/>
              </a:ext>
            </a:extLst>
          </p:cNvPr>
          <p:cNvSpPr txBox="1"/>
          <p:nvPr/>
        </p:nvSpPr>
        <p:spPr>
          <a:xfrm>
            <a:off x="283330" y="4314929"/>
            <a:ext cx="2313455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φ</a:t>
            </a:r>
            <a:r>
              <a:rPr kumimoji="1" lang="en-US" altLang="ja-JP" baseline="-25000" dirty="0"/>
              <a:t>α</a:t>
            </a:r>
            <a:r>
              <a:rPr kumimoji="1" lang="en-US" altLang="ja-JP" dirty="0"/>
              <a:t>(r) is defined as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38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Motivation: Simplify the notation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A248E3C5-97BB-024E-DE17-146043BCC3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2-site case is simple</a:t>
                </a:r>
              </a:p>
              <a:p>
                <a:r>
                  <a:rPr kumimoji="1" lang="en-US" altLang="ja-JP" dirty="0"/>
                  <a:t>For N&gt;2</a:t>
                </a:r>
                <a:r>
                  <a:rPr lang="en-US" altLang="ja-JP" dirty="0"/>
                  <a:t> sites, </a:t>
                </a:r>
                <a:r>
                  <a:rPr lang="en-US" altLang="ja-JP" dirty="0" err="1"/>
                  <a:t>Ψ</a:t>
                </a:r>
                <a:r>
                  <a:rPr lang="en-US" altLang="ja-JP" dirty="0"/>
                  <a:t> is Slater determinant</a:t>
                </a:r>
              </a:p>
              <a:p>
                <a:endParaRPr kumimoji="1" lang="en-US" altLang="ja-JP" dirty="0"/>
              </a:p>
              <a:p>
                <a:r>
                  <a:rPr lang="en-US" altLang="ja-JP" dirty="0"/>
                  <a:t>We would like to simplify the notation of the state</a:t>
                </a:r>
              </a:p>
              <a:p>
                <a:pPr lvl="1"/>
                <a:r>
                  <a:rPr kumimoji="1" lang="en-US" altLang="ja-JP" dirty="0"/>
                  <a:t>Omit 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coordinates</a:t>
                </a:r>
                <a:r>
                  <a:rPr kumimoji="1" lang="en-US" altLang="ja-JP" dirty="0"/>
                  <a:t> (r1, r2, …)</a:t>
                </a:r>
              </a:p>
              <a:p>
                <a:pPr lvl="1"/>
                <a:r>
                  <a:rPr lang="en-US" altLang="ja-JP" dirty="0"/>
                  <a:t>Omit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permutations</a:t>
                </a:r>
              </a:p>
              <a:p>
                <a:pPr marL="457200" lvl="1" indent="0">
                  <a:buNone/>
                </a:pPr>
                <a:r>
                  <a:rPr kumimoji="1" lang="en-US" altLang="ja-JP" dirty="0"/>
                  <a:t>  (</a:t>
                </a:r>
                <a:r>
                  <a:rPr lang="en-US" altLang="ja-JP" dirty="0" err="1"/>
                  <a:t>A</a:t>
                </a:r>
                <a:r>
                  <a:rPr kumimoji="1" lang="en-US" altLang="ja-JP" dirty="0" err="1"/>
                  <a:t>ntisymmetrization</a:t>
                </a:r>
                <a:r>
                  <a:rPr kumimoji="1" lang="en-US" altLang="ja-JP" dirty="0"/>
                  <a:t> for fermions)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r>
                  <a:rPr kumimoji="1" lang="en-US" altLang="ja-JP" dirty="0"/>
                  <a:t>Introduce</a:t>
                </a:r>
              </a:p>
              <a:p>
                <a:pPr lvl="1"/>
                <a:r>
                  <a:rPr lang="en-US" altLang="ja-JP" dirty="0"/>
                  <a:t>Dirac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ja-JP" i="1" baseline="-2500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kumimoji="1" lang="en-US" altLang="ja-JP" dirty="0"/>
              </a:p>
              <a:p>
                <a:pPr marL="457200" lvl="1" indent="0">
                  <a:buNone/>
                </a:pPr>
                <a:r>
                  <a:rPr lang="en-US" altLang="ja-JP" dirty="0"/>
                  <a:t>  (</a:t>
                </a:r>
                <a:r>
                  <a:rPr kumimoji="1" lang="en-US" altLang="ja-JP" dirty="0"/>
                  <a:t>number of electron 0 or 1 for orbital α)</a:t>
                </a:r>
              </a:p>
              <a:p>
                <a:pPr lvl="1"/>
                <a:r>
                  <a:rPr lang="en-US" altLang="ja-JP" dirty="0"/>
                  <a:t>Creation and annihilation operators for fermions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A248E3C5-97BB-024E-DE17-146043BCC3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 t="-1974" r="-1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159133"/>
      </p:ext>
    </p:extLst>
  </p:cSld>
  <p:clrMapOvr>
    <a:masterClrMapping/>
  </p:clrMapOvr>
</p:sld>
</file>

<file path=ppt/theme/theme1.xml><?xml version="1.0" encoding="utf-8"?>
<a:theme xmlns:a="http://schemas.openxmlformats.org/drawingml/2006/main" name="サンプル">
  <a:themeElements>
    <a:clrScheme name="ユーザー定義 14">
      <a:dk1>
        <a:srgbClr val="373737"/>
      </a:dk1>
      <a:lt1>
        <a:srgbClr val="FFFFFF"/>
      </a:lt1>
      <a:dk2>
        <a:srgbClr val="0071BC"/>
      </a:dk2>
      <a:lt2>
        <a:srgbClr val="E2F1FA"/>
      </a:lt2>
      <a:accent1>
        <a:srgbClr val="072F59"/>
      </a:accent1>
      <a:accent2>
        <a:srgbClr val="0071BC"/>
      </a:accent2>
      <a:accent3>
        <a:srgbClr val="FF5050"/>
      </a:accent3>
      <a:accent4>
        <a:srgbClr val="FF9696"/>
      </a:accent4>
      <a:accent5>
        <a:srgbClr val="EAEAEA"/>
      </a:accent5>
      <a:accent6>
        <a:srgbClr val="B0B0B0"/>
      </a:accent6>
      <a:hlink>
        <a:srgbClr val="519EEF"/>
      </a:hlink>
      <a:folHlink>
        <a:srgbClr val="072F59"/>
      </a:folHlink>
    </a:clrScheme>
    <a:fontScheme name="ユーザー定義 14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1077</Words>
  <Application>Microsoft Macintosh PowerPoint</Application>
  <PresentationFormat>A4 210 x 297 mm</PresentationFormat>
  <Paragraphs>262</Paragraphs>
  <Slides>43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9" baseType="lpstr">
      <vt:lpstr>游ゴシック</vt:lpstr>
      <vt:lpstr>Arial</vt:lpstr>
      <vt:lpstr>Cambria Math</vt:lpstr>
      <vt:lpstr>Verdana</vt:lpstr>
      <vt:lpstr>Wingdings</vt:lpstr>
      <vt:lpstr>サンプル</vt:lpstr>
      <vt:lpstr>20240913 Condensed matter physics: from magnetism to quantum spin liquid I</vt:lpstr>
      <vt:lpstr>What is condensed matter physics?</vt:lpstr>
      <vt:lpstr>How to describe everything for our everyday world</vt:lpstr>
      <vt:lpstr>Rough outline</vt:lpstr>
      <vt:lpstr>Outline</vt:lpstr>
      <vt:lpstr>Rough outline</vt:lpstr>
      <vt:lpstr>Rough outline</vt:lpstr>
      <vt:lpstr>For simplicity, consider 2 free electrons</vt:lpstr>
      <vt:lpstr>Motivation: Simplify the notation</vt:lpstr>
      <vt:lpstr>Remove coordinate</vt:lpstr>
      <vt:lpstr>Permutation  Commutator</vt:lpstr>
      <vt:lpstr>Construct operator H ̂ from H</vt:lpstr>
      <vt:lpstr>Preparation: Introduce field operator</vt:lpstr>
      <vt:lpstr>Second quantized Hamiltonian</vt:lpstr>
      <vt:lpstr>Check by taking an example</vt:lpstr>
      <vt:lpstr>Second quantize 2-body interaction</vt:lpstr>
      <vt:lpstr>Hamiltonian in crystals</vt:lpstr>
      <vt:lpstr>Further simplification  Hubbard model</vt:lpstr>
      <vt:lpstr>Hubbard model</vt:lpstr>
      <vt:lpstr>Rough outline</vt:lpstr>
      <vt:lpstr>Several limits / Solve by approximation</vt:lpstr>
      <vt:lpstr>Several limits / Solve by approximation</vt:lpstr>
      <vt:lpstr>Noninteracting limit (U=0)</vt:lpstr>
      <vt:lpstr>Noninteracting limit (U=0)</vt:lpstr>
      <vt:lpstr>Noninteracting limit (U=0)</vt:lpstr>
      <vt:lpstr>Atomic limit (t=0)</vt:lpstr>
      <vt:lpstr>Several limits / Solve by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Several limits / Solve by approximation</vt:lpstr>
      <vt:lpstr>2-site Hubbard model</vt:lpstr>
      <vt:lpstr>2-site Hubbard model</vt:lpstr>
      <vt:lpstr>2-site Hubbard model</vt:lpstr>
      <vt:lpstr>2-site Hubbard model</vt:lpstr>
      <vt:lpstr>2-site Hubbard model</vt:lpstr>
      <vt:lpstr>2-site Hubbard model</vt:lpstr>
      <vt:lpstr>Today’s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cp:lastPrinted>2024-09-07T06:20:23Z</cp:lastPrinted>
  <dcterms:modified xsi:type="dcterms:W3CDTF">2024-09-11T03:59:58Z</dcterms:modified>
</cp:coreProperties>
</file>